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72" r:id="rId2"/>
    <p:sldId id="380" r:id="rId3"/>
    <p:sldId id="345" r:id="rId4"/>
    <p:sldId id="314" r:id="rId5"/>
    <p:sldId id="315" r:id="rId6"/>
    <p:sldId id="346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1164E-9CB3-4263-A795-202F5CEAA37A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CE7B0-7BC0-4DF6-BC58-0AF266585B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64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028F0-CABA-4798-ACC7-95E4DA5055B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A3343-A9B0-47D8-A442-586E5B4B4D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22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3AD9-DAB4-4297-9C34-EEC4ECA956C9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1B71F-A0B1-4690-B3A9-5E75909ACC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27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1FF1E-50C4-41E8-AC6F-F6BB24588E6C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8C15-FB3F-47B8-B567-210DD019C1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26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B48EA-486A-4BDF-B097-7238D832D441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49EE4-BE34-4B7E-B40B-9D3C596CE3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30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D80D4-EB67-4029-B147-2BA1F1EDF5F7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3CA9-62D8-4CCB-91DC-C2216E7C98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4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06FE9-EAD0-4515-B565-9B07BF25DCB2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9930-7B7E-4E7C-AE50-5015CAE8DE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33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C1898-3C7F-4F28-BCB6-F90AEF5A3199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95780-53EB-414A-87C6-6DBE61EA8C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885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FFB8-9E90-4E26-A7E5-076B57AFD88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C7B71-2AEE-488D-B357-43306E4278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71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24B12-4D8F-4F38-ABAB-E2DF0BA29ABC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75B8-2F5C-4B41-BD8F-0AD6B6C3B8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60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D844-147B-4B32-915B-F826FF88B48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4144-AA68-4145-88D4-8C0DD9C560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71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13015E57-178D-4D0A-AA65-3DC64741283A}" type="datetime1">
              <a:rPr lang="en-US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16-06-06</a:t>
            </a:fld>
            <a:endParaRPr lang="fr-FR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9BA7196-65FA-4CDB-A9EF-39B06B8E0430}" type="slidenum">
              <a:rPr lang="fr-FR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384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français</a:t>
            </a:r>
            <a:r>
              <a:rPr lang="en-US" dirty="0" smtClean="0"/>
              <a:t> au </a:t>
            </a:r>
            <a:r>
              <a:rPr lang="en-US" dirty="0" err="1" smtClean="0"/>
              <a:t>cours</a:t>
            </a:r>
            <a:r>
              <a:rPr lang="en-US" dirty="0" smtClean="0"/>
              <a:t> des siècles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3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Or, il n'y a pas vraiment </a:t>
            </a:r>
            <a:r>
              <a:rPr lang="fr-CA" b="1" dirty="0"/>
              <a:t>un</a:t>
            </a:r>
            <a:r>
              <a:rPr lang="fr-CA" dirty="0"/>
              <a:t> seul français aujourd'hui.</a:t>
            </a:r>
            <a:endParaRPr lang="en-CA" dirty="0"/>
          </a:p>
          <a:p>
            <a:pPr marL="0" indent="0">
              <a:buNone/>
            </a:pPr>
            <a:r>
              <a:rPr lang="fr-CA" dirty="0"/>
              <a:t> </a:t>
            </a:r>
            <a:endParaRPr lang="en-CA" dirty="0"/>
          </a:p>
          <a:p>
            <a:r>
              <a:rPr lang="fr-CA" dirty="0"/>
              <a:t>En France, il y a de nombreuses variétés de français selon </a:t>
            </a:r>
            <a:r>
              <a:rPr lang="fr-CA" b="1" dirty="0"/>
              <a:t>la classe sociale, le degré d'éducation et la région.</a:t>
            </a:r>
            <a:endParaRPr lang="en-CA" dirty="0"/>
          </a:p>
          <a:p>
            <a:pPr marL="0" indent="0">
              <a:buNone/>
            </a:pPr>
            <a:r>
              <a:rPr lang="fr-CA" dirty="0"/>
              <a:t> 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6313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Les auteurs suivants utilisent d'une part la langue </a:t>
            </a:r>
            <a:r>
              <a:rPr lang="fr-CA" b="1" dirty="0"/>
              <a:t>populaire</a:t>
            </a:r>
            <a:r>
              <a:rPr lang="fr-CA" dirty="0"/>
              <a:t> dans leurs œuvres mais reproduisent également une langue très </a:t>
            </a:r>
            <a:r>
              <a:rPr lang="fr-CA" b="1" dirty="0"/>
              <a:t>châtiée </a:t>
            </a:r>
            <a:r>
              <a:rPr lang="fr-CA" dirty="0"/>
              <a:t>(soutenue):</a:t>
            </a:r>
            <a:endParaRPr lang="en-CA" dirty="0"/>
          </a:p>
          <a:p>
            <a:r>
              <a:rPr lang="fr-CA" dirty="0"/>
              <a:t>Jean-Paul </a:t>
            </a:r>
            <a:r>
              <a:rPr lang="fr-CA" b="1" dirty="0"/>
              <a:t>Sartre,</a:t>
            </a:r>
            <a:r>
              <a:rPr lang="fr-CA" dirty="0"/>
              <a:t> Simone </a:t>
            </a:r>
            <a:r>
              <a:rPr lang="fr-CA" b="1" dirty="0"/>
              <a:t>de Beauvoir</a:t>
            </a:r>
            <a:r>
              <a:rPr lang="fr-CA" dirty="0"/>
              <a:t>, Jean </a:t>
            </a:r>
            <a:r>
              <a:rPr lang="fr-CA" b="1" dirty="0"/>
              <a:t>Anouilh</a:t>
            </a:r>
            <a:r>
              <a:rPr lang="fr-CA" dirty="0"/>
              <a:t>, Marguerite </a:t>
            </a:r>
            <a:r>
              <a:rPr lang="fr-CA" b="1" dirty="0"/>
              <a:t>Duras</a:t>
            </a:r>
            <a:r>
              <a:rPr lang="fr-CA" dirty="0"/>
              <a:t> parmi d'autres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471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Mais en général, on peut affirmer qu'il y a de plus en plus de différence entre le français </a:t>
            </a:r>
            <a:r>
              <a:rPr lang="fr-CA" b="1" dirty="0"/>
              <a:t>littéraire écrit</a:t>
            </a:r>
            <a:r>
              <a:rPr lang="fr-CA" dirty="0"/>
              <a:t> et la langue parlée.  Le passé simple (que nous étudierons) n'est plus employé dans </a:t>
            </a:r>
            <a:r>
              <a:rPr lang="fr-CA" b="1" dirty="0"/>
              <a:t>la conversation</a:t>
            </a:r>
            <a:r>
              <a:rPr lang="fr-CA" dirty="0"/>
              <a:t>.  </a:t>
            </a:r>
            <a:r>
              <a:rPr lang="fr-CA" i="1" dirty="0"/>
              <a:t>Il y a</a:t>
            </a:r>
            <a:r>
              <a:rPr lang="fr-CA" dirty="0"/>
              <a:t> devient couramment </a:t>
            </a:r>
            <a:r>
              <a:rPr lang="fr-CA" b="1" dirty="0"/>
              <a:t>y a,</a:t>
            </a:r>
            <a:r>
              <a:rPr lang="fr-CA" dirty="0"/>
              <a:t> </a:t>
            </a:r>
            <a:r>
              <a:rPr lang="fr-CA" i="1" dirty="0"/>
              <a:t>il n'y a pas</a:t>
            </a:r>
            <a:r>
              <a:rPr lang="fr-CA" dirty="0"/>
              <a:t> donne </a:t>
            </a:r>
            <a:r>
              <a:rPr lang="fr-CA" b="1" dirty="0"/>
              <a:t>y a pas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17921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Outre toutes les langues régionales qui ont été très en faveur dans les années 80, la jeune génération a créé tout un vocabulaire qui évolue constamment.  Voici quelques exemples du vocabulaire branché que l'on trouve en France et qui confond beaucoup de parents.</a:t>
            </a:r>
            <a:endParaRPr lang="en-CA" dirty="0"/>
          </a:p>
          <a:p>
            <a:r>
              <a:rPr lang="fr-CA" dirty="0"/>
              <a:t> </a:t>
            </a:r>
            <a:endParaRPr lang="en-CA" dirty="0"/>
          </a:p>
          <a:p>
            <a:r>
              <a:rPr lang="fr-CA" dirty="0"/>
              <a:t/>
            </a:r>
            <a:br>
              <a:rPr lang="fr-CA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0070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r>
              <a:rPr lang="fr-CA" dirty="0"/>
              <a:t>une branchée = </a:t>
            </a:r>
            <a:r>
              <a:rPr lang="fr-CA" dirty="0" err="1"/>
              <a:t>qn</a:t>
            </a:r>
            <a:r>
              <a:rPr lang="fr-CA" dirty="0"/>
              <a:t> à la mode</a:t>
            </a:r>
            <a:endParaRPr lang="en-CA" dirty="0"/>
          </a:p>
          <a:p>
            <a:r>
              <a:rPr lang="fr-CA" dirty="0"/>
              <a:t>un ringard = </a:t>
            </a:r>
            <a:r>
              <a:rPr lang="fr-CA" dirty="0" err="1"/>
              <a:t>qn</a:t>
            </a:r>
            <a:r>
              <a:rPr lang="fr-CA" dirty="0"/>
              <a:t> qui n'est pas à la mode</a:t>
            </a:r>
            <a:endParaRPr lang="en-CA" dirty="0"/>
          </a:p>
          <a:p>
            <a:r>
              <a:rPr lang="fr-CA" dirty="0"/>
              <a:t>un minet/une minette = </a:t>
            </a:r>
            <a:r>
              <a:rPr lang="fr-CA" dirty="0" err="1"/>
              <a:t>qn</a:t>
            </a:r>
            <a:r>
              <a:rPr lang="fr-CA" dirty="0"/>
              <a:t> qui préfère ce qui est moderne, coûteux et à la mode</a:t>
            </a:r>
            <a:endParaRPr lang="en-CA" dirty="0"/>
          </a:p>
          <a:p>
            <a:r>
              <a:rPr lang="fr-CA" dirty="0"/>
              <a:t>un chat = un minet en langue ordinaire</a:t>
            </a:r>
            <a:endParaRPr lang="en-CA" dirty="0"/>
          </a:p>
          <a:p>
            <a:r>
              <a:rPr lang="fr-CA" dirty="0" smtClean="0"/>
              <a:t>BCBG </a:t>
            </a:r>
            <a:r>
              <a:rPr lang="fr-CA" dirty="0"/>
              <a:t>= bon chic bon genre…classique et discret…bourgeois</a:t>
            </a:r>
            <a:endParaRPr lang="en-CA" dirty="0"/>
          </a:p>
          <a:p>
            <a:r>
              <a:rPr lang="fr-CA" dirty="0"/>
              <a:t>des fringues = des vêtements</a:t>
            </a:r>
            <a:endParaRPr lang="en-CA" dirty="0"/>
          </a:p>
          <a:p>
            <a:r>
              <a:rPr lang="fr-CA" dirty="0"/>
              <a:t>la frime =  la façon de s'habiller et de se comporter pour faire une impression sur les autres</a:t>
            </a:r>
            <a:endParaRPr lang="en-CA" dirty="0"/>
          </a:p>
          <a:p>
            <a:r>
              <a:rPr lang="fr-CA" dirty="0"/>
              <a:t>ça farte = ça va</a:t>
            </a:r>
            <a:endParaRPr lang="en-CA" dirty="0"/>
          </a:p>
          <a:p>
            <a:r>
              <a:rPr lang="fr-CA" dirty="0"/>
              <a:t> 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7989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En France, certains jeunes parlent également en verlan, c'est à dire l'envers:  par exemple, la femme devient </a:t>
            </a:r>
            <a:r>
              <a:rPr lang="fr-CA" b="1" dirty="0"/>
              <a:t>la meuf</a:t>
            </a:r>
            <a:r>
              <a:rPr lang="fr-CA" dirty="0"/>
              <a:t>, ce qui ne favorise guère la compréhension.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751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D'autre part, le XXe siècle a connu un phénomène sans précédent.  </a:t>
            </a:r>
            <a:r>
              <a:rPr lang="fr-CA" b="1" dirty="0"/>
              <a:t>Après la colonisation intense de la fin du XIXe siècle</a:t>
            </a:r>
            <a:r>
              <a:rPr lang="fr-CA" dirty="0"/>
              <a:t>, l'empire colonial français a continué à s'agrandir de 1918 jusqu'à la fin de la Deuxième Guerre mondiale.  Le français était alors parlé sur les cinq continents: en Europe, en Afrique, dans les deux Amériques et en Asie.</a:t>
            </a:r>
            <a:endParaRPr lang="en-CA" dirty="0"/>
          </a:p>
          <a:p>
            <a:r>
              <a:rPr lang="fr-CA" dirty="0"/>
              <a:t> 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2212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période d’après guerre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fr-CA" dirty="0"/>
              <a:t>Dans les années </a:t>
            </a:r>
            <a:r>
              <a:rPr lang="fr-CA" b="1" dirty="0"/>
              <a:t>cinquante</a:t>
            </a:r>
            <a:r>
              <a:rPr lang="fr-CA" dirty="0"/>
              <a:t>, on a assisté à </a:t>
            </a:r>
            <a:r>
              <a:rPr lang="fr-CA" b="1" dirty="0"/>
              <a:t>la décolonisation</a:t>
            </a:r>
            <a:r>
              <a:rPr lang="fr-CA" dirty="0"/>
              <a:t>.  Cependant, lorsqu'elles ont obtenu leur indépendance, la plupart des anciennes colonies françaises ont décidé de garder le français comme langue </a:t>
            </a:r>
            <a:r>
              <a:rPr lang="fr-CA" b="1" dirty="0"/>
              <a:t>officielle </a:t>
            </a:r>
            <a:r>
              <a:rPr lang="fr-CA" dirty="0"/>
              <a:t>ou langue de </a:t>
            </a:r>
            <a:r>
              <a:rPr lang="fr-CA" b="1" dirty="0"/>
              <a:t>communication officielle</a:t>
            </a:r>
            <a:r>
              <a:rPr lang="fr-CA" dirty="0"/>
              <a:t>. </a:t>
            </a:r>
            <a:endParaRPr lang="en-CA" dirty="0"/>
          </a:p>
          <a:p>
            <a:r>
              <a:rPr lang="fr-CA" dirty="0"/>
              <a:t> </a:t>
            </a:r>
            <a:r>
              <a:rPr lang="fr-CA" dirty="0" smtClean="0"/>
              <a:t>En </a:t>
            </a:r>
            <a:r>
              <a:rPr lang="fr-CA" dirty="0"/>
              <a:t>conséquence, il y a maintenant environ </a:t>
            </a:r>
            <a:r>
              <a:rPr lang="fr-CA" b="1" dirty="0"/>
              <a:t>55 000 000</a:t>
            </a:r>
            <a:r>
              <a:rPr lang="fr-CA" dirty="0"/>
              <a:t> de personnes qui parlent français en France et 150 000 000 hors de France.  Une des raisons pour nous d'étudier le français!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8861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Francophonie dans le monde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sz="2800" dirty="0"/>
              <a:t>Cette grande communauté de personnes qui communiquent en français </a:t>
            </a:r>
            <a:r>
              <a:rPr lang="fr-CA" sz="2800" b="1" dirty="0"/>
              <a:t>s'appelle</a:t>
            </a:r>
            <a:r>
              <a:rPr lang="fr-CA" sz="2800" dirty="0"/>
              <a:t> la francophonie.  </a:t>
            </a:r>
            <a:endParaRPr lang="en-CA" sz="2800" dirty="0"/>
          </a:p>
          <a:p>
            <a:r>
              <a:rPr lang="fr-CA" sz="2800" dirty="0"/>
              <a:t> </a:t>
            </a:r>
            <a:r>
              <a:rPr lang="fr-CA" sz="2800" dirty="0" smtClean="0"/>
              <a:t>Pour </a:t>
            </a:r>
            <a:r>
              <a:rPr lang="fr-CA" sz="2800" dirty="0"/>
              <a:t>protéger la langue français qui selon le poète africain </a:t>
            </a:r>
            <a:r>
              <a:rPr lang="fr-CA" sz="2800" b="1" dirty="0"/>
              <a:t>Léopold </a:t>
            </a:r>
            <a:r>
              <a:rPr lang="fr-CA" sz="2800" b="1" dirty="0" err="1"/>
              <a:t>Sédar</a:t>
            </a:r>
            <a:r>
              <a:rPr lang="fr-CA" sz="2800" b="1" dirty="0"/>
              <a:t> Senghor</a:t>
            </a:r>
            <a:r>
              <a:rPr lang="fr-CA" sz="2800" dirty="0"/>
              <a:t> est  riche en vocabulaire, précis dans sa syntaxe, nuancé, clair et humaniste, les pays francophones ont organisé des </a:t>
            </a:r>
            <a:r>
              <a:rPr lang="fr-CA" sz="2800" b="1" dirty="0"/>
              <a:t>Sommets</a:t>
            </a:r>
            <a:r>
              <a:rPr lang="fr-CA" sz="2800" dirty="0"/>
              <a:t> francophones à Paris, au Québec et à Dakar.  Ces sommets qui continuent aujourd'hui, ont pour but d'encourager l'éducation et d'explorer et comprendre les multiples cultures du monde francophone et de les respecter.</a:t>
            </a:r>
            <a:endParaRPr lang="en-CA" sz="2800" dirty="0"/>
          </a:p>
          <a:p>
            <a:pPr marL="0" indent="0">
              <a:buNone/>
            </a:pPr>
            <a:r>
              <a:rPr lang="fr-CA" dirty="0"/>
              <a:t/>
            </a:r>
            <a:br>
              <a:rPr lang="fr-CA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469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français</a:t>
            </a:r>
            <a:r>
              <a:rPr lang="en-US" dirty="0" smtClean="0"/>
              <a:t> </a:t>
            </a:r>
            <a:r>
              <a:rPr lang="en-US" smtClean="0"/>
              <a:t>modèrne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33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 l’école publique et laïque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667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/>
          <a:lstStyle/>
          <a:p>
            <a:pPr algn="l"/>
            <a:r>
              <a:rPr lang="fr-FR" sz="2800" dirty="0"/>
              <a:t>Quel impact la création de l'école publique en </a:t>
            </a:r>
            <a:r>
              <a:rPr lang="fr-FR" sz="2800" dirty="0" smtClean="0"/>
              <a:t>France </a:t>
            </a:r>
            <a:r>
              <a:rPr lang="fr-FR" sz="2800" dirty="0"/>
              <a:t>au XIXe siècle a-t-il sur l'emploi des </a:t>
            </a:r>
            <a:r>
              <a:rPr lang="fr-FR" sz="2800" dirty="0" smtClean="0"/>
              <a:t>dialectes</a:t>
            </a:r>
            <a:r>
              <a:rPr lang="fr-FR" sz="2800" dirty="0"/>
              <a:t>?</a:t>
            </a:r>
            <a:br>
              <a:rPr lang="fr-FR" sz="2800" dirty="0"/>
            </a:b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</a:t>
            </a:r>
            <a:r>
              <a:rPr lang="fr-FR" dirty="0"/>
              <a:t>dialectes ont commencé à disparaître - on </a:t>
            </a:r>
            <a:br>
              <a:rPr lang="fr-FR" dirty="0"/>
            </a:br>
            <a:r>
              <a:rPr lang="fr-FR" dirty="0"/>
              <a:t>voulait créer le 'français standard'</a:t>
            </a:r>
          </a:p>
          <a:p>
            <a:r>
              <a:rPr lang="fr-FR" dirty="0" smtClean="0"/>
              <a:t>Pourquoi </a:t>
            </a:r>
            <a:r>
              <a:rPr lang="fr-FR" dirty="0"/>
              <a:t>est-ce que les professeurs seraient </a:t>
            </a:r>
            <a:br>
              <a:rPr lang="fr-FR" dirty="0"/>
            </a:br>
            <a:r>
              <a:rPr lang="fr-FR" dirty="0"/>
              <a:t>d'accord pour anéantir leur propre dialecte, </a:t>
            </a:r>
            <a:br>
              <a:rPr lang="fr-FR" dirty="0"/>
            </a:br>
            <a:r>
              <a:rPr lang="fr-FR" dirty="0"/>
              <a:t>une partie de leur identité?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7064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/>
              <a:t/>
            </a:r>
            <a:br>
              <a:rPr lang="fr-FR" sz="2800" dirty="0"/>
            </a:b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3600" dirty="0" smtClean="0"/>
              <a:t>Qu'est-ce </a:t>
            </a:r>
            <a:r>
              <a:rPr lang="fr-FR" sz="3600" dirty="0"/>
              <a:t>qui arrivait à un enfant qui </a:t>
            </a:r>
            <a:br>
              <a:rPr lang="fr-FR" sz="3600" dirty="0"/>
            </a:br>
            <a:r>
              <a:rPr lang="fr-FR" sz="3600" dirty="0"/>
              <a:t>prononçait un mot de dialecte en classe</a:t>
            </a:r>
            <a:r>
              <a:rPr lang="fr-FR" sz="3600" dirty="0" smtClean="0"/>
              <a:t>?</a:t>
            </a:r>
            <a:br>
              <a:rPr lang="fr-FR" sz="3600" dirty="0" smtClean="0"/>
            </a:br>
            <a:r>
              <a:rPr lang="fr-FR" sz="5400" dirty="0"/>
              <a:t/>
            </a:r>
            <a:br>
              <a:rPr lang="fr-FR" sz="5400" dirty="0"/>
            </a:br>
            <a:r>
              <a:rPr lang="fr-FR" dirty="0"/>
              <a:t/>
            </a:r>
            <a:br>
              <a:rPr lang="fr-FR" dirty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fr-FR" dirty="0" smtClean="0"/>
              <a:t>Un </a:t>
            </a:r>
            <a:r>
              <a:rPr lang="fr-FR" dirty="0"/>
              <a:t>enfant qui prononçait un mot de dialecte </a:t>
            </a:r>
            <a:br>
              <a:rPr lang="fr-FR" dirty="0"/>
            </a:br>
            <a:r>
              <a:rPr lang="fr-FR" dirty="0"/>
              <a:t>devait porter une ficelle autour du cou au </a:t>
            </a:r>
            <a:br>
              <a:rPr lang="fr-FR" dirty="0"/>
            </a:br>
            <a:r>
              <a:rPr lang="fr-FR" dirty="0"/>
              <a:t>bout de laquelle il y avait un symbole de son </a:t>
            </a:r>
            <a:br>
              <a:rPr lang="fr-FR" dirty="0"/>
            </a:br>
            <a:r>
              <a:rPr lang="fr-FR" dirty="0"/>
              <a:t>dialecte.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833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néologismes: de nouveaux mots: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De nombreux mots apparaissent dans le domaine </a:t>
            </a:r>
            <a:r>
              <a:rPr lang="fr-CA" b="1" dirty="0"/>
              <a:t>politique</a:t>
            </a:r>
            <a:r>
              <a:rPr lang="fr-CA" dirty="0"/>
              <a:t> et social, </a:t>
            </a:r>
            <a:endParaRPr lang="fr-CA" dirty="0" smtClean="0"/>
          </a:p>
          <a:p>
            <a:r>
              <a:rPr lang="fr-CA" dirty="0" smtClean="0"/>
              <a:t>suffixe </a:t>
            </a:r>
            <a:r>
              <a:rPr lang="fr-CA" dirty="0"/>
              <a:t>masculin ISME ( </a:t>
            </a:r>
            <a:r>
              <a:rPr lang="fr-CA" b="1" dirty="0"/>
              <a:t>le fédéralisme, le socialisme</a:t>
            </a:r>
            <a:r>
              <a:rPr lang="fr-CA" dirty="0"/>
              <a:t>), </a:t>
            </a:r>
            <a:endParaRPr lang="fr-CA" dirty="0" smtClean="0"/>
          </a:p>
          <a:p>
            <a:r>
              <a:rPr lang="fr-CA" dirty="0" smtClean="0"/>
              <a:t>AIRE </a:t>
            </a:r>
            <a:r>
              <a:rPr lang="fr-CA" dirty="0"/>
              <a:t>(réactionnaire), </a:t>
            </a:r>
            <a:endParaRPr lang="fr-CA" dirty="0" smtClean="0"/>
          </a:p>
          <a:p>
            <a:r>
              <a:rPr lang="fr-CA" dirty="0" smtClean="0"/>
              <a:t>AL  </a:t>
            </a:r>
            <a:r>
              <a:rPr lang="fr-CA" b="1" dirty="0"/>
              <a:t>(départemental)</a:t>
            </a:r>
            <a:r>
              <a:rPr lang="fr-CA" dirty="0"/>
              <a:t> </a:t>
            </a:r>
            <a:r>
              <a:rPr lang="fr-CA" dirty="0" smtClean="0"/>
              <a:t>le </a:t>
            </a:r>
            <a:r>
              <a:rPr lang="fr-CA" dirty="0"/>
              <a:t>préfixe ANTI (antidémocratique), CONTRE  (contrepartie), NON (non-</a:t>
            </a:r>
            <a:r>
              <a:rPr lang="fr-CA" b="1" dirty="0"/>
              <a:t>non-activité</a:t>
            </a:r>
            <a:r>
              <a:rPr lang="fr-CA" dirty="0"/>
              <a:t>), CRATIE  (la </a:t>
            </a:r>
            <a:r>
              <a:rPr lang="fr-CA" b="1" dirty="0"/>
              <a:t>démocratie - à prononcer - </a:t>
            </a:r>
            <a:r>
              <a:rPr lang="fr-CA" b="1" dirty="0" err="1"/>
              <a:t>cie</a:t>
            </a:r>
            <a:r>
              <a:rPr lang="fr-CA" b="1" dirty="0"/>
              <a:t>…</a:t>
            </a:r>
            <a:r>
              <a:rPr lang="fr-CA" dirty="0"/>
              <a:t>).</a:t>
            </a:r>
            <a:endParaRPr lang="en-CA" dirty="0"/>
          </a:p>
          <a:p>
            <a:r>
              <a:rPr lang="fr-CA" dirty="0"/>
              <a:t> 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310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D’autres </a:t>
            </a:r>
            <a:r>
              <a:rPr lang="fr-CA" b="1" dirty="0"/>
              <a:t>néologismes </a:t>
            </a:r>
            <a:r>
              <a:rPr lang="fr-CA" dirty="0"/>
              <a:t>(nouveaux mots) sont créés pour désigner les nouvelles inventions de la Révolution Industrielle comme le mot </a:t>
            </a:r>
            <a:r>
              <a:rPr lang="fr-CA" b="1" dirty="0"/>
              <a:t>locomotive.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6952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En effet, en raison du développement </a:t>
            </a:r>
            <a:r>
              <a:rPr lang="fr-CA" b="1" dirty="0"/>
              <a:t>économique</a:t>
            </a:r>
            <a:r>
              <a:rPr lang="fr-CA" dirty="0"/>
              <a:t> de l'Angleterre au XIXe siècle, la langue française a perdu sa suprématie dans le domaine des affaires.  De nombreux termes on été empruntés dans les domaines scientifiques </a:t>
            </a:r>
            <a:r>
              <a:rPr lang="fr-CA" b="1" dirty="0"/>
              <a:t>et technologiques</a:t>
            </a:r>
            <a:r>
              <a:rPr lang="fr-CA" dirty="0"/>
              <a:t> de sorte que certains ont donné le nom de </a:t>
            </a:r>
            <a:r>
              <a:rPr lang="fr-CA" b="1" dirty="0"/>
              <a:t>franglais</a:t>
            </a:r>
            <a:r>
              <a:rPr lang="fr-CA" dirty="0"/>
              <a:t> à  ce jargon.  Récemment, des efforts ont été faits pour encourager l'utilisation de termes français tels que </a:t>
            </a:r>
            <a:r>
              <a:rPr lang="fr-CA" b="1" dirty="0"/>
              <a:t>le logiciel</a:t>
            </a:r>
            <a:r>
              <a:rPr lang="fr-CA" dirty="0"/>
              <a:t> et </a:t>
            </a:r>
            <a:r>
              <a:rPr lang="fr-CA" b="1" dirty="0"/>
              <a:t>l'ordinateur</a:t>
            </a:r>
            <a:r>
              <a:rPr lang="fr-CA" dirty="0"/>
              <a:t> au lieu de </a:t>
            </a:r>
            <a:r>
              <a:rPr lang="fr-CA" i="1" dirty="0"/>
              <a:t>software</a:t>
            </a:r>
            <a:r>
              <a:rPr lang="fr-CA" dirty="0"/>
              <a:t> et </a:t>
            </a:r>
            <a:r>
              <a:rPr lang="fr-CA" i="1" dirty="0"/>
              <a:t>computer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82588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600199"/>
          </a:xfrm>
        </p:spPr>
        <p:txBody>
          <a:bodyPr/>
          <a:lstStyle/>
          <a:p>
            <a:r>
              <a:rPr lang="fr-CA" dirty="0" smtClean="0"/>
              <a:t>De nouveaux mots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fr-CA" dirty="0"/>
              <a:t>De nouveaux mots </a:t>
            </a:r>
            <a:r>
              <a:rPr lang="fr-CA" b="1" dirty="0"/>
              <a:t>sont </a:t>
            </a:r>
            <a:r>
              <a:rPr lang="fr-CA" dirty="0" smtClean="0"/>
              <a:t>apparus</a:t>
            </a:r>
            <a:r>
              <a:rPr lang="fr-CA" dirty="0"/>
              <a:t>. </a:t>
            </a:r>
            <a:endParaRPr lang="fr-CA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fr-CA" dirty="0" smtClean="0"/>
              <a:t>Par </a:t>
            </a:r>
            <a:r>
              <a:rPr lang="fr-CA" dirty="0"/>
              <a:t>exemple, des verbes en ISER comme </a:t>
            </a:r>
            <a:r>
              <a:rPr lang="fr-CA" b="1" dirty="0"/>
              <a:t>monétiser</a:t>
            </a:r>
            <a:r>
              <a:rPr lang="fr-CA" dirty="0"/>
              <a:t>, </a:t>
            </a:r>
            <a:endParaRPr lang="fr-CA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fr-CA" dirty="0" smtClean="0"/>
              <a:t>des </a:t>
            </a:r>
            <a:r>
              <a:rPr lang="fr-CA" dirty="0"/>
              <a:t>noms en ISATION comme la titularisation, </a:t>
            </a:r>
            <a:r>
              <a:rPr lang="fr-CA" b="1" dirty="0"/>
              <a:t>la démocratisation</a:t>
            </a:r>
            <a:r>
              <a:rPr lang="fr-CA" dirty="0"/>
              <a:t> ou des noms en ISTE pour les métiers comme </a:t>
            </a:r>
            <a:r>
              <a:rPr lang="fr-CA" b="1" dirty="0"/>
              <a:t>documentaliste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87718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</TotalTime>
  <Words>661</Words>
  <Application>Microsoft Macintosh PowerPoint</Application>
  <PresentationFormat>On-screen Show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2_Office Theme</vt:lpstr>
      <vt:lpstr>Le français au cours des siècles</vt:lpstr>
      <vt:lpstr>Le français modèrne</vt:lpstr>
      <vt:lpstr>A l’école publique et laïque</vt:lpstr>
      <vt:lpstr>Quel impact la création de l'école publique en France au XIXe siècle a-t-il sur l'emploi des dialectes? </vt:lpstr>
      <vt:lpstr>     Qu'est-ce qui arrivait à un enfant qui  prononçait un mot de dialecte en classe?   </vt:lpstr>
      <vt:lpstr>Les néologismes: de nouveaux mots:</vt:lpstr>
      <vt:lpstr>PowerPoint Presentation</vt:lpstr>
      <vt:lpstr>PowerPoint Presentation</vt:lpstr>
      <vt:lpstr>De nouveaux mots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 période d’après guerre</vt:lpstr>
      <vt:lpstr>La Francophonie dans le monde</vt:lpstr>
    </vt:vector>
  </TitlesOfParts>
  <Company>Thames Valley District School Board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Hynscht, Sigrid (0917)</dc:creator>
  <cp:lastModifiedBy>Christopher Levy</cp:lastModifiedBy>
  <cp:revision>51</cp:revision>
  <dcterms:created xsi:type="dcterms:W3CDTF">2013-03-19T19:58:24Z</dcterms:created>
  <dcterms:modified xsi:type="dcterms:W3CDTF">2016-06-07T01:44:23Z</dcterms:modified>
</cp:coreProperties>
</file>